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1309350" cx="20104100"/>
  <p:notesSz cx="20104100" cy="11309350"/>
  <p:embeddedFontLst>
    <p:embeddedFont>
      <p:font typeface="Arial Narrow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rialNarrow-bold.fntdata"/><Relationship Id="rId10" Type="http://schemas.openxmlformats.org/officeDocument/2006/relationships/slide" Target="slides/slide5.xml"/><Relationship Id="rId32" Type="http://schemas.openxmlformats.org/officeDocument/2006/relationships/font" Target="fonts/ArialNarrow-regular.fntdata"/><Relationship Id="rId13" Type="http://schemas.openxmlformats.org/officeDocument/2006/relationships/slide" Target="slides/slide8.xml"/><Relationship Id="rId35" Type="http://schemas.openxmlformats.org/officeDocument/2006/relationships/font" Target="fonts/ArialNarrow-boldItalic.fntdata"/><Relationship Id="rId12" Type="http://schemas.openxmlformats.org/officeDocument/2006/relationships/slide" Target="slides/slide7.xml"/><Relationship Id="rId34" Type="http://schemas.openxmlformats.org/officeDocument/2006/relationships/font" Target="fonts/ArialNarrow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-CL" sz="3600">
                <a:solidFill>
                  <a:srgbClr val="538CD5"/>
                </a:solidFill>
              </a:rPr>
              <a:t>print ("Hola");</a:t>
            </a:r>
            <a:endParaRPr/>
          </a:p>
        </p:txBody>
      </p:sp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350">
                <a:latin typeface="Courier New"/>
                <a:ea typeface="Courier New"/>
                <a:cs typeface="Courier New"/>
                <a:sym typeface="Courier New"/>
              </a:rPr>
              <a:t>num = 12</a:t>
            </a:r>
            <a:endParaRPr sz="13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350">
                <a:latin typeface="Courier New"/>
                <a:ea typeface="Courier New"/>
                <a:cs typeface="Courier New"/>
                <a:sym typeface="Courier New"/>
              </a:rPr>
              <a:t>nombre = 'Juan'</a:t>
            </a:r>
            <a:endParaRPr sz="13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350">
                <a:latin typeface="Courier New"/>
                <a:ea typeface="Courier New"/>
                <a:cs typeface="Courier New"/>
                <a:sym typeface="Courier New"/>
              </a:rPr>
              <a:t>print (f'El numero es: {num}, nombre = {nombre}')</a:t>
            </a:r>
            <a:endParaRPr sz="1500"/>
          </a:p>
        </p:txBody>
      </p:sp>
      <p:sp>
        <p:nvSpPr>
          <p:cNvPr id="261" name="Google Shape;261;p1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nombre = </a:t>
            </a:r>
            <a:r>
              <a:rPr lang="es-CL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'ingrese su nombre'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'su nombre es: '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nombre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-CL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'su nombre es: 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CL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2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2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2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3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a=5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pueden ocupar esta opcion para comentar varias lineas dentro de su programa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3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CL" sz="13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'hola curso'</a:t>
            </a:r>
            <a:r>
              <a:rPr lang="es-CL" sz="13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3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print('hola curso')</a:t>
            </a:r>
            <a:endParaRPr sz="13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2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print(“Bienvenido al mundo de la programación.”)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nombre = input(‘Para comenzar, ingrese su nombre.’)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print(nombre)</a:t>
            </a:r>
            <a:endParaRPr/>
          </a:p>
        </p:txBody>
      </p:sp>
      <p:sp>
        <p:nvSpPr>
          <p:cNvPr id="332" name="Google Shape;332;p2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5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Completa el ejercicio aquí</a:t>
            </a:r>
            <a:endParaRPr sz="14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n1 = </a:t>
            </a:r>
            <a:r>
              <a:rPr lang="es-CL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L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"Introduce el primer número: "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n2 = </a:t>
            </a:r>
            <a:r>
              <a:rPr lang="es-CL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L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"Introduce el segundo número: "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"¿Son iguales? "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n1 == n2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"¿Son diferentes?"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n1 != n2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"¿El primero es mayor que el segundo?"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n1 &gt; n2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L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"¿El segundo es mayor o igual que el primero?"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CL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n1 &lt;= n2</a:t>
            </a:r>
            <a:r>
              <a:rPr lang="es-CL" sz="14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2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Back-end (DJANGO - FLASK)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CIENCIA DE DATOS: Librerias PANDAS - NUMPY - </a:t>
            </a:r>
            <a:r>
              <a:rPr lang="es-CL">
                <a:solidFill>
                  <a:srgbClr val="313131"/>
                </a:solidFill>
                <a:highlight>
                  <a:srgbClr val="FFFFFF"/>
                </a:highlight>
              </a:rPr>
              <a:t>Matplotlib</a:t>
            </a:r>
            <a:endParaRPr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>
                <a:solidFill>
                  <a:srgbClr val="313131"/>
                </a:solidFill>
                <a:highlight>
                  <a:srgbClr val="FFFFFF"/>
                </a:highlight>
              </a:rPr>
              <a:t>scraping - libreria: scrapy</a:t>
            </a:r>
            <a:endParaRPr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>
                <a:solidFill>
                  <a:srgbClr val="313131"/>
                </a:solidFill>
                <a:highlight>
                  <a:srgbClr val="FFFFFF"/>
                </a:highlight>
              </a:rPr>
              <a:t>revisar web y ver las librerias:</a:t>
            </a:r>
            <a:endParaRPr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>
                <a:solidFill>
                  <a:srgbClr val="313131"/>
                </a:solidFill>
                <a:highlight>
                  <a:srgbClr val="FFFFFF"/>
                </a:highlight>
              </a:rPr>
              <a:t>https://www.iartificial.net/librerias-de-python-para-machine-learning/</a:t>
            </a:r>
            <a:endParaRPr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13131"/>
              </a:solidFill>
              <a:highlight>
                <a:srgbClr val="FFFFFF"/>
              </a:highlight>
            </a:endParaRPr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cd, motor&#10;&#10;Descripción generada automáticamente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7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092767" y="7368222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5092767" y="6322551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307D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5138402" y="6401309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4718050" y="5246439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3" type="body"/>
          </p:nvPr>
        </p:nvSpPr>
        <p:spPr>
          <a:xfrm>
            <a:off x="5092767" y="7676832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9667" y="8484983"/>
            <a:ext cx="6220794" cy="204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16233419" y="10305002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17964060" y="10349151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oogle Shape;28;p3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29" name="Google Shape;29;p3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" name="Google Shape;30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3"/>
          <p:cNvSpPr txBox="1"/>
          <p:nvPr>
            <p:ph type="title"/>
          </p:nvPr>
        </p:nvSpPr>
        <p:spPr>
          <a:xfrm>
            <a:off x="1248423" y="7604062"/>
            <a:ext cx="4079227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307D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5556250" y="7622975"/>
            <a:ext cx="13868400" cy="2298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Pantalla de computadora con una imagen de una persona&#10;&#10;Descripción generada automáticamente con confianza media" id="33" name="Google Shape;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794" y="-33111"/>
            <a:ext cx="20115893" cy="723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16233419" y="10305002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17964060" y="10349151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37;p4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38" name="Google Shape;38;p4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" name="Google Shape;39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4"/>
          <p:cNvSpPr/>
          <p:nvPr/>
        </p:nvSpPr>
        <p:spPr>
          <a:xfrm>
            <a:off x="0" y="1070563"/>
            <a:ext cx="4946650" cy="1168346"/>
          </a:xfrm>
          <a:prstGeom prst="rect">
            <a:avLst/>
          </a:prstGeom>
          <a:solidFill>
            <a:srgbClr val="307D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E08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574039" y="2441101"/>
            <a:ext cx="4144011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2" type="body"/>
          </p:nvPr>
        </p:nvSpPr>
        <p:spPr>
          <a:xfrm>
            <a:off x="603250" y="1235075"/>
            <a:ext cx="4114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14603006" y="1768475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07D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0415337" y="1768476"/>
            <a:ext cx="3392804" cy="7616568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6347214" y="1813303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07D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2235659" y="1820288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07D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/>
          <p:nvPr/>
        </p:nvSpPr>
        <p:spPr>
          <a:xfrm>
            <a:off x="16233419" y="10305002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17964060" y="10349151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5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52" name="Google Shape;52;p5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" name="Google Shape;53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3" type="body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4" type="body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5" type="body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6" type="body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7" type="body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8" type="body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9" type="body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3" type="body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4" type="body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5" type="body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/>
          <p:nvPr/>
        </p:nvSpPr>
        <p:spPr>
          <a:xfrm>
            <a:off x="3579241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7667696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5995650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11728450" y="571988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307D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/>
          <p:nvPr/>
        </p:nvSpPr>
        <p:spPr>
          <a:xfrm>
            <a:off x="16233419" y="10305002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17964060" y="10349151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6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73" name="Google Shape;73;p6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" name="Google Shape;74;p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6"/>
          <p:cNvSpPr txBox="1"/>
          <p:nvPr>
            <p:ph type="title"/>
          </p:nvPr>
        </p:nvSpPr>
        <p:spPr>
          <a:xfrm>
            <a:off x="1248423" y="7604062"/>
            <a:ext cx="4079227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307D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" type="body"/>
          </p:nvPr>
        </p:nvSpPr>
        <p:spPr>
          <a:xfrm>
            <a:off x="5556250" y="7622975"/>
            <a:ext cx="13868400" cy="2298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Mano de una persona&#10;&#10;Descripción generada automáticamente con confianza media" id="77" name="Google Shape;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793" y="-39684"/>
            <a:ext cx="20274643" cy="723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>
            <a:off x="16233419" y="10305002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17964060" y="10349151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7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82" name="Google Shape;82;p7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" name="Google Shape;83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7"/>
          <p:cNvSpPr txBox="1"/>
          <p:nvPr>
            <p:ph type="title"/>
          </p:nvPr>
        </p:nvSpPr>
        <p:spPr>
          <a:xfrm>
            <a:off x="1248423" y="7604062"/>
            <a:ext cx="4079227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307D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" type="body"/>
          </p:nvPr>
        </p:nvSpPr>
        <p:spPr>
          <a:xfrm>
            <a:off x="5556250" y="7622975"/>
            <a:ext cx="13868400" cy="2298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Persona usando un teclado de computadora&#10;&#10;Descripción generada automáticamente" id="86" name="Google Shape;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236" y="-58597"/>
            <a:ext cx="20198444" cy="723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/>
          <p:nvPr/>
        </p:nvSpPr>
        <p:spPr>
          <a:xfrm>
            <a:off x="16233419" y="10305002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17964060" y="10349151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91" name="Google Shape;91;p8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" name="Google Shape;92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248423" y="7604062"/>
            <a:ext cx="4079227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307D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>
            <p:ph idx="1" type="body"/>
          </p:nvPr>
        </p:nvSpPr>
        <p:spPr>
          <a:xfrm>
            <a:off x="5556250" y="7622975"/>
            <a:ext cx="13868400" cy="2298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Imagen que contiene viendo, frente, espejo, reflejo&#10;&#10;Descripción generada automáticamente" id="95" name="Google Shape;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0841"/>
            <a:ext cx="20135850" cy="723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8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notebooks/welcome.ipynb?hl=es" TargetMode="External"/><Relationship Id="rId4" Type="http://schemas.openxmlformats.org/officeDocument/2006/relationships/hyperlink" Target="https://colab.research.google.com/notebooks/welcome.ipynb?hl=es" TargetMode="External"/><Relationship Id="rId10" Type="http://schemas.openxmlformats.org/officeDocument/2006/relationships/image" Target="../media/image25.png"/><Relationship Id="rId9" Type="http://schemas.openxmlformats.org/officeDocument/2006/relationships/hyperlink" Target="https://colab.research.google.com/notebooks/welcome.ipynb?hl=es" TargetMode="External"/><Relationship Id="rId5" Type="http://schemas.openxmlformats.org/officeDocument/2006/relationships/hyperlink" Target="https://colab.research.google.com/notebooks/welcome.ipynb?hl=es" TargetMode="External"/><Relationship Id="rId6" Type="http://schemas.openxmlformats.org/officeDocument/2006/relationships/hyperlink" Target="https://colab.research.google.com/notebooks/welcome.ipynb?hl=es" TargetMode="External"/><Relationship Id="rId7" Type="http://schemas.openxmlformats.org/officeDocument/2006/relationships/hyperlink" Target="https://colab.research.google.com/notebooks/welcome.ipynb?hl=es" TargetMode="External"/><Relationship Id="rId8" Type="http://schemas.openxmlformats.org/officeDocument/2006/relationships/hyperlink" Target="https://colab.research.google.com/notebooks/welcome.ipynb?hl=e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.wikipedia.org/wiki/Historia_de_Python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1" Type="http://schemas.openxmlformats.org/officeDocument/2006/relationships/image" Target="../media/image18.png"/><Relationship Id="rId10" Type="http://schemas.openxmlformats.org/officeDocument/2006/relationships/image" Target="../media/image28.png"/><Relationship Id="rId12" Type="http://schemas.openxmlformats.org/officeDocument/2006/relationships/image" Target="../media/image23.png"/><Relationship Id="rId9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notebooks/welcome.ipynb?hl=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hyperlink" Target="https://code.visualstudi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idx="1" type="body"/>
          </p:nvPr>
        </p:nvSpPr>
        <p:spPr>
          <a:xfrm>
            <a:off x="5022850" y="6569075"/>
            <a:ext cx="1064903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>
                <a:solidFill>
                  <a:schemeClr val="lt1"/>
                </a:solidFill>
              </a:rPr>
              <a:t>Escuela de Informática y Telecomunicaciones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3599551" y="3904095"/>
            <a:ext cx="13495632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7200"/>
              <a:t>Programación de Algoritmos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000"/>
              <a:t>PGY1121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91" name="Google Shape;191;p18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Colab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1898650" y="2987675"/>
            <a:ext cx="15621000" cy="6678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Pasos relevantes: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Tener una cuenta de </a:t>
            </a:r>
            <a:r>
              <a:rPr b="0" i="0" lang="es-CL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google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Acceder al servicio de </a:t>
            </a:r>
            <a:r>
              <a:rPr b="0" i="0" lang="es-CL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Google Drive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Seleccionar </a:t>
            </a:r>
            <a:r>
              <a:rPr b="0" i="0" lang="es-CL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Nuevo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  <a:hlinkClick r:id="rId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  <a:hlinkClick r:id="rId9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193" name="Google Shape;193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98850" y="5959475"/>
            <a:ext cx="8220075" cy="31242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99" name="Google Shape;199;p19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Colab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1898650" y="2987675"/>
            <a:ext cx="15621000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Sigamos los pasos: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luego </a:t>
            </a:r>
            <a:r>
              <a:rPr b="0" i="0" lang="es-CL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Carpeta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(dar nombre, ejemplo: “MisColabs”)</a:t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112" y="4892675"/>
            <a:ext cx="4181475" cy="4969441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4250" y="5586695"/>
            <a:ext cx="6711092" cy="35814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08" name="Google Shape;208;p20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Colab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1898650" y="2987675"/>
            <a:ext cx="15621000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Sigamos los pasos: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Al crear la carpeta, queda la evidencia</a:t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2049" y="5172889"/>
            <a:ext cx="10102491" cy="352978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16" name="Google Shape;216;p21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Colab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1898650" y="2987675"/>
            <a:ext cx="15621000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Sigamos los pasos: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Acceder a la carpeta, luego presionar Nuevo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4567" y="1217998"/>
            <a:ext cx="9141083" cy="8767977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24" name="Google Shape;224;p22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Colab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9650" y="3317410"/>
            <a:ext cx="11353800" cy="3556465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22"/>
          <p:cNvSpPr txBox="1"/>
          <p:nvPr/>
        </p:nvSpPr>
        <p:spPr>
          <a:xfrm>
            <a:off x="2341262" y="7003951"/>
            <a:ext cx="770428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Escribe tu primer código: </a:t>
            </a:r>
            <a:r>
              <a:rPr b="1" i="0" lang="es-CL" sz="36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print ("Hola");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Para ejecutar, presiona</a:t>
            </a:r>
            <a:endParaRPr b="0" i="0" sz="36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850" y="7689751"/>
            <a:ext cx="1524000" cy="140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6345" y="9152499"/>
            <a:ext cx="4421060" cy="1759976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22"/>
          <p:cNvSpPr txBox="1"/>
          <p:nvPr/>
        </p:nvSpPr>
        <p:spPr>
          <a:xfrm>
            <a:off x="2341262" y="9693275"/>
            <a:ext cx="35024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El resultado será: </a:t>
            </a:r>
            <a:endParaRPr b="0" i="0" sz="36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2355850" y="2606675"/>
            <a:ext cx="87942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Ya puedes escribir tu primera línea de código </a:t>
            </a:r>
            <a:endParaRPr b="0" i="0" sz="3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11347450" y="9312275"/>
            <a:ext cx="807449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Para guardar el cuaderno con tu código, sólo presiona la opción Archivo y encontrarás alternativas de grabar</a:t>
            </a:r>
            <a:endParaRPr b="0" i="0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10651491" y="9487925"/>
            <a:ext cx="533400" cy="5445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38" name="Google Shape;238;p23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Colab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1898650" y="2987675"/>
            <a:ext cx="15621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Quieres utilizar otro cuaderno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43" y="3927855"/>
            <a:ext cx="13401006" cy="2491411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23"/>
          <p:cNvSpPr/>
          <p:nvPr/>
        </p:nvSpPr>
        <p:spPr>
          <a:xfrm rot="-3652117">
            <a:off x="5090938" y="3939113"/>
            <a:ext cx="1256088" cy="682580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5009" y="6847697"/>
            <a:ext cx="4358092" cy="3214765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49" name="Google Shape;249;p24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Colab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451" y="3891328"/>
            <a:ext cx="11042950" cy="1976437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24"/>
          <p:cNvSpPr txBox="1"/>
          <p:nvPr/>
        </p:nvSpPr>
        <p:spPr>
          <a:xfrm>
            <a:off x="2432050" y="3003808"/>
            <a:ext cx="102095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 reglón de código tiene la barra de herramientas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6359" y="6286939"/>
            <a:ext cx="6610434" cy="4360781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24"/>
          <p:cNvSpPr/>
          <p:nvPr/>
        </p:nvSpPr>
        <p:spPr>
          <a:xfrm rot="1613840">
            <a:off x="15790150" y="4564648"/>
            <a:ext cx="410999" cy="153580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14390363" y="3421601"/>
            <a:ext cx="555312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 seleccionas en más acciones,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se despliega el siguiente cuadro</a:t>
            </a:r>
            <a:endParaRPr b="0" i="0" sz="32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4"/>
          <p:cNvSpPr/>
          <p:nvPr/>
        </p:nvSpPr>
        <p:spPr>
          <a:xfrm rot="-6555234">
            <a:off x="13425087" y="3657317"/>
            <a:ext cx="378357" cy="168300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0" y="8512952"/>
            <a:ext cx="89219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rgbClr val="E5B8B7"/>
                </a:solidFill>
                <a:latin typeface="Calibri"/>
                <a:ea typeface="Calibri"/>
                <a:cs typeface="Calibri"/>
                <a:sym typeface="Calibri"/>
              </a:rPr>
              <a:t>Sigue explorando Google Colab con tu docente</a:t>
            </a:r>
            <a:endParaRPr b="0" i="0" sz="3600" u="none" cap="none" strike="noStrike">
              <a:solidFill>
                <a:srgbClr val="E5B8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168532" y="10745983"/>
            <a:ext cx="10052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L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Link de Preguntas frecuentes: https://research.google.com/colaboratory/faq.html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64" name="Google Shape;264;p25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Instrucciones de Python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2813050" y="2888168"/>
            <a:ext cx="13868400" cy="7971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9125" lvl="0" marL="13350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 nombres de tipo representativos y en minúsculas.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9125" lvl="0" marL="13350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nombres compuestos, se utiliza el guión bajo.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9125" lvl="0" marL="13350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Deben considerar un espacio en blanco entre el operador 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L" sz="3200" u="none" cap="none" strike="noStrike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	Ejemplos</a:t>
            </a:r>
            <a:r>
              <a:rPr b="0" i="0" lang="es-CL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17550" lvl="1" marL="17922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num = 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17550" lvl="1" marL="17922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nombre = “Juan”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Constante</a:t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44513" lvl="0" marL="12604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 nombres de tipo representativosy en mayúsculas.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44513" lvl="0" marL="12604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nombres compuestos, utilizar guiones bajos.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12604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L" sz="3200" u="none" cap="none" strike="noStrike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	Ejemplos</a:t>
            </a:r>
            <a:r>
              <a:rPr b="0" i="0" lang="es-CL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17550" lvl="1" marL="179228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 = “Hola”</a:t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72" name="Google Shape;272;p26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Instrucciones de Python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2813050" y="2888168"/>
            <a:ext cx="13868400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Tipos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Entero 			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 	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Ejemplo: num = 23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Decimal  			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float	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Ejemplo: num1 = 3.1416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Caracter			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chr	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Ejemplo: letra = ‘M’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Cadena de Texto	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	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Ejemplo: palabra = “Hola a todos”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Booleano			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bool	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Ejemplo: estado = True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80" name="Google Shape;280;p27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Instrucciones de Python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4946650" y="2901057"/>
            <a:ext cx="138684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ejecutar esta instrucción se utiliza la función </a:t>
            </a: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input()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la cual recepciona un valor y lo entrega a una variable.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908175" y="6676663"/>
            <a:ext cx="828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L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nombre = input(“Ingrese su nombre: “)</a:t>
            </a:r>
            <a:endParaRPr b="0" i="0" sz="4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078549" y="8844227"/>
            <a:ext cx="793973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L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edad = int(input(“Ingrese su edad: “))</a:t>
            </a:r>
            <a:endParaRPr b="0" i="0" sz="4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5497" y="8223882"/>
            <a:ext cx="6264326" cy="19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08559" y="6016804"/>
            <a:ext cx="6078203" cy="195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/>
          <p:nvPr/>
        </p:nvSpPr>
        <p:spPr>
          <a:xfrm>
            <a:off x="467409" y="3063875"/>
            <a:ext cx="39292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Ingreso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477535" y="4570655"/>
            <a:ext cx="36215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Mostrar valores</a:t>
            </a:r>
            <a:endParaRPr b="1" i="0" sz="36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4946650" y="4470406"/>
            <a:ext cx="138684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mostrar</a:t>
            </a: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texto y los valores de las variables, se utilizará la función </a:t>
            </a: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print()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1236850" y="5998944"/>
            <a:ext cx="23903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Ejemplos:</a:t>
            </a:r>
            <a:endParaRPr b="1" i="0" sz="36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/>
        </p:nvSpPr>
        <p:spPr>
          <a:xfrm>
            <a:off x="8375650" y="8188167"/>
            <a:ext cx="8299450" cy="1766190"/>
          </a:xfrm>
          <a:prstGeom prst="rect">
            <a:avLst/>
          </a:prstGeom>
          <a:solidFill>
            <a:srgbClr val="307D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E08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10433050" y="8727500"/>
            <a:ext cx="47656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 a Python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"/>
          <p:cNvSpPr/>
          <p:nvPr/>
        </p:nvSpPr>
        <p:spPr>
          <a:xfrm>
            <a:off x="6394450" y="6188075"/>
            <a:ext cx="131826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"/>
          <p:cNvSpPr txBox="1"/>
          <p:nvPr>
            <p:ph type="title"/>
          </p:nvPr>
        </p:nvSpPr>
        <p:spPr>
          <a:xfrm>
            <a:off x="6927850" y="6464330"/>
            <a:ext cx="106616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>
                <a:solidFill>
                  <a:srgbClr val="00B0F0"/>
                </a:solidFill>
              </a:rPr>
              <a:t>Experiencia de Aprendizaje N° 2</a:t>
            </a:r>
            <a:br>
              <a:rPr lang="es-CL">
                <a:solidFill>
                  <a:srgbClr val="00B0F0"/>
                </a:solidFill>
              </a:rPr>
            </a:br>
            <a:r>
              <a:rPr lang="es-CL" sz="3200">
                <a:solidFill>
                  <a:srgbClr val="002060"/>
                </a:solidFill>
              </a:rPr>
              <a:t>Clase N° 1</a:t>
            </a:r>
            <a:endParaRPr sz="32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95" name="Google Shape;295;p28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Instrucciones de Python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2813050" y="2888168"/>
            <a:ext cx="13868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Operadores matemáticos</a:t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9354" y="3804680"/>
            <a:ext cx="14766496" cy="509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04" name="Google Shape;304;p29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Instrucciones de Python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2813050" y="2888168"/>
            <a:ext cx="13868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Operadores relacionales</a:t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3050" y="3873246"/>
            <a:ext cx="15035322" cy="4067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13" name="Google Shape;313;p30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Instrucciones de Python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2813050" y="2888168"/>
            <a:ext cx="13868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Operadores lógicos</a:t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3050" y="4287850"/>
            <a:ext cx="14811176" cy="31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22" name="Google Shape;322;p31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Instrucciones de Python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2813050" y="2888168"/>
            <a:ext cx="13868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Comentarios en líneas de código</a:t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6661150" y="5024338"/>
            <a:ext cx="11430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9906831" y="7915814"/>
            <a:ext cx="11430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3050" y="4027877"/>
            <a:ext cx="3429000" cy="237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3050" y="7629096"/>
            <a:ext cx="7093781" cy="95443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/>
          <p:nvPr/>
        </p:nvSpPr>
        <p:spPr>
          <a:xfrm>
            <a:off x="8528050" y="4387372"/>
            <a:ext cx="87630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b="1" i="0" lang="es-CL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‘ ‘ ‘ </a:t>
            </a: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inicio y al final del bloque, permiten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delimitar el bloque de comentarios de varias líneas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11318274" y="7506149"/>
            <a:ext cx="749677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símbolo </a:t>
            </a:r>
            <a:r>
              <a:rPr b="1" i="0" lang="es-CL" sz="3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al inicio de la línea permite comentar esa línea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35" name="Google Shape;335;p32"/>
          <p:cNvSpPr txBox="1"/>
          <p:nvPr/>
        </p:nvSpPr>
        <p:spPr>
          <a:xfrm>
            <a:off x="5251450" y="1098000"/>
            <a:ext cx="1424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Ejercicios en clases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6165850" y="6569075"/>
            <a:ext cx="1424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1476425" y="2773513"/>
            <a:ext cx="134943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8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Ejercicios: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8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Mostrar por pantalla lo siguientes mensajes: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1082675" marR="0" rtl="0" algn="just">
              <a:lnSpc>
                <a:spcPct val="10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lphaLcPeriod"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“Bienvenido al mundo de la programación.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1082675" marR="0" rtl="0" algn="just">
              <a:lnSpc>
                <a:spcPct val="10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lphaLcPeriod"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“Para comenzar, ingresa tu nombre”.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idx="2" type="body"/>
          </p:nvPr>
        </p:nvSpPr>
        <p:spPr>
          <a:xfrm>
            <a:off x="146050" y="1235075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43" name="Google Shape;343;p33"/>
          <p:cNvSpPr txBox="1"/>
          <p:nvPr/>
        </p:nvSpPr>
        <p:spPr>
          <a:xfrm>
            <a:off x="5251450" y="1098000"/>
            <a:ext cx="1424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Ejercicios en clases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6165850" y="6569075"/>
            <a:ext cx="1424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1476425" y="2773513"/>
            <a:ext cx="13494300" cy="7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8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Ejercicios: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s-CL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 un programa que lea 2 números por teclado y determine los siguientes aspectos (es suficiente con mostrar True o False):</a:t>
            </a:r>
            <a:endParaRPr b="1" i="0" sz="3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los dos números son iguales</a:t>
            </a:r>
            <a:endParaRPr b="0" i="0" sz="3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los dos números son diferentes</a:t>
            </a:r>
            <a:endParaRPr b="0" i="0" sz="3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el primero es mayor que el segundo</a:t>
            </a:r>
            <a:endParaRPr b="0" i="0" sz="3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Char char="●"/>
            </a:pPr>
            <a:r>
              <a:rPr b="0" i="0" lang="es-CL" sz="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el segundo es mayor o igual que el primero</a:t>
            </a:r>
            <a:endParaRPr b="0" i="0" sz="3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8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5022850" y="6569075"/>
            <a:ext cx="1064903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>
                <a:solidFill>
                  <a:schemeClr val="lt1"/>
                </a:solidFill>
              </a:rPr>
              <a:t>Escuela de Informática y Telecomunicaciones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51" name="Google Shape;351;p34"/>
          <p:cNvSpPr txBox="1"/>
          <p:nvPr>
            <p:ph idx="2" type="body"/>
          </p:nvPr>
        </p:nvSpPr>
        <p:spPr>
          <a:xfrm>
            <a:off x="3599551" y="3904095"/>
            <a:ext cx="13495632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7200"/>
              <a:t>Programación de Algoritmos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000"/>
              <a:t>PGY1121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idx="2" type="body"/>
          </p:nvPr>
        </p:nvSpPr>
        <p:spPr>
          <a:xfrm>
            <a:off x="298450" y="1235075"/>
            <a:ext cx="449805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Especialidades</a:t>
            </a:r>
            <a:endParaRPr sz="2800">
              <a:solidFill>
                <a:srgbClr val="00A9D8"/>
              </a:solidFill>
            </a:endParaRPr>
          </a:p>
        </p:txBody>
      </p:sp>
      <p:sp>
        <p:nvSpPr>
          <p:cNvPr id="116" name="Google Shape;116;p11"/>
          <p:cNvSpPr txBox="1"/>
          <p:nvPr/>
        </p:nvSpPr>
        <p:spPr>
          <a:xfrm>
            <a:off x="3498850" y="4709716"/>
            <a:ext cx="14173200" cy="3026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CL" sz="4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Utilizar el lenguaje de programación Python para dar respuesta a diferentes casos propuestos.</a:t>
            </a:r>
            <a:endParaRPr b="0" i="0" sz="40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794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4572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CL" sz="4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Utilizar las diferentes operadores y sentencias de lectura y escritura para resolver enunciados dados.</a:t>
            </a:r>
            <a:endParaRPr b="0" i="0" sz="40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7" name="Google Shape;117;p11"/>
          <p:cNvSpPr txBox="1"/>
          <p:nvPr/>
        </p:nvSpPr>
        <p:spPr>
          <a:xfrm>
            <a:off x="1289050" y="3303858"/>
            <a:ext cx="5484145" cy="629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CL" sz="4000" u="none" cap="none" strike="noStrike">
                <a:solidFill>
                  <a:srgbClr val="307DE1"/>
                </a:solidFill>
                <a:latin typeface="Arial"/>
                <a:ea typeface="Arial"/>
                <a:cs typeface="Arial"/>
                <a:sym typeface="Arial"/>
              </a:rPr>
              <a:t>Objetivos de la sesión</a:t>
            </a:r>
            <a:endParaRPr b="0" i="0" sz="4000" u="none" cap="none" strike="noStrike">
              <a:solidFill>
                <a:srgbClr val="307D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4450" y="9998075"/>
            <a:ext cx="5566837" cy="109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059222"/>
            <a:ext cx="7461250" cy="146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25" name="Google Shape;125;p12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1974850" y="4892675"/>
            <a:ext cx="167640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L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un </a:t>
            </a:r>
            <a:r>
              <a:rPr b="1" i="0" lang="es-CL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lenguaje</a:t>
            </a:r>
            <a:r>
              <a:rPr b="0" i="0" lang="es-CL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de programación que tiene las siguientes características: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842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Sencillo de leer y escribir, dado que es muy similar al lenguaje humano.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842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Es un lenguaje multiplataforma de código abierto, lo que implica que es gratuito, permitiendo desarrollar software sin límites.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842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Posee una gran cantidad de librerías y funciones ya definidas, en su extensa biblioteca.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842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D6833D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rgbClr val="D6833D"/>
                </a:solidFill>
                <a:latin typeface="Arial"/>
                <a:ea typeface="Arial"/>
                <a:cs typeface="Arial"/>
                <a:sym typeface="Arial"/>
              </a:rPr>
              <a:t>Tiene un gran soporte gracias a su comunidad.</a:t>
            </a:r>
            <a:endParaRPr b="0" i="0" sz="3200" u="none" cap="none" strike="noStrike">
              <a:solidFill>
                <a:srgbClr val="D683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5403850" y="1242278"/>
            <a:ext cx="9829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Introducción a Python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7743" y="2688523"/>
            <a:ext cx="5257800" cy="170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34" name="Google Shape;134;p13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1822450" y="4892675"/>
            <a:ext cx="16840200" cy="3193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-571500" lvl="0" marL="584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s-CL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nombre asignado a este lenguaje es creado por Guido van Rossum, en consideración al grupo de comedia llamado Flying Circus de Monty Python.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5842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842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s-CL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Origen de Python: </a:t>
            </a:r>
            <a:r>
              <a:rPr b="0" i="0" lang="es-CL" sz="3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https://es.wikipedia.org/wiki/Historia_de_Python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5842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5403850" y="1242278"/>
            <a:ext cx="9829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Origen de Python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7743" y="2688523"/>
            <a:ext cx="5257800" cy="170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43" name="Google Shape;143;p14"/>
          <p:cNvSpPr txBox="1"/>
          <p:nvPr/>
        </p:nvSpPr>
        <p:spPr>
          <a:xfrm>
            <a:off x="5403850" y="1242278"/>
            <a:ext cx="9829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y su interacción 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1097100" y="4466271"/>
            <a:ext cx="21852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Desarrollo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073" y="2394895"/>
            <a:ext cx="2685954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1450" y="2394895"/>
            <a:ext cx="3182659" cy="20466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/>
          <p:nvPr/>
        </p:nvSpPr>
        <p:spPr>
          <a:xfrm>
            <a:off x="5480051" y="4466271"/>
            <a:ext cx="2364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Ciencia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99650" y="2394895"/>
            <a:ext cx="3048000" cy="208927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>
            <a:off x="9671050" y="4480870"/>
            <a:ext cx="30187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Inteligencia artificial y 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aprendizaje automático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62050" y="2394894"/>
            <a:ext cx="5576888" cy="20466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/>
          <p:nvPr/>
        </p:nvSpPr>
        <p:spPr>
          <a:xfrm>
            <a:off x="14776450" y="4552314"/>
            <a:ext cx="27622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Desarrollo de juegos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1050" y="5241753"/>
            <a:ext cx="51054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/>
          <p:nvPr/>
        </p:nvSpPr>
        <p:spPr>
          <a:xfrm>
            <a:off x="2756228" y="7113532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Sistemas operativos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95180" y="5277941"/>
            <a:ext cx="3313694" cy="184133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4"/>
          <p:cNvSpPr/>
          <p:nvPr/>
        </p:nvSpPr>
        <p:spPr>
          <a:xfrm>
            <a:off x="8223250" y="7113532"/>
            <a:ext cx="3685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Aplicaciones de web scraping</a:t>
            </a:r>
            <a:endParaRPr b="0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619163" y="5241752"/>
            <a:ext cx="1933137" cy="18717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/>
          <p:nvPr/>
        </p:nvSpPr>
        <p:spPr>
          <a:xfrm>
            <a:off x="12689825" y="7113532"/>
            <a:ext cx="3454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Aplicaciones empresariales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51250" y="8231713"/>
            <a:ext cx="2571750" cy="168344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4"/>
          <p:cNvSpPr/>
          <p:nvPr/>
        </p:nvSpPr>
        <p:spPr>
          <a:xfrm>
            <a:off x="3498850" y="9915153"/>
            <a:ext cx="2364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Sector educativo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6205" y="8231713"/>
            <a:ext cx="2959245" cy="168840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/>
          <p:nvPr/>
        </p:nvSpPr>
        <p:spPr>
          <a:xfrm>
            <a:off x="7492245" y="9937599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09505" y="8231713"/>
            <a:ext cx="2262145" cy="166826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/>
          <p:nvPr/>
        </p:nvSpPr>
        <p:spPr>
          <a:xfrm>
            <a:off x="11957863" y="9937599"/>
            <a:ext cx="2377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0" i="0" lang="es-CL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GUI de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69" name="Google Shape;169;p15"/>
          <p:cNvSpPr txBox="1"/>
          <p:nvPr/>
        </p:nvSpPr>
        <p:spPr>
          <a:xfrm>
            <a:off x="5403850" y="1242278"/>
            <a:ext cx="9829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y su interacción 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2434326" y="3368675"/>
            <a:ext cx="1424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L" sz="4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Investiga qué otras librerías en python existen y son de utilidad. comenta con tus compañeros y tu profesor.</a:t>
            </a:r>
            <a:endParaRPr b="0" i="0" sz="40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76" name="Google Shape;176;p16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6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¿Dónde practicaremos Python?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2182723" y="3527802"/>
            <a:ext cx="15621000" cy="6986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Para poner en practica las instrucciones de Python, utilizaremos Colaboratory o "</a:t>
            </a: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" de </a:t>
            </a:r>
            <a:r>
              <a:rPr b="1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Google</a:t>
            </a:r>
            <a:r>
              <a:rPr b="0" i="0" lang="es-CL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 Research. </a:t>
            </a:r>
            <a:endParaRPr b="0" i="0" sz="32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Con esto cualquier usuario podrá escribir y ejecutar código de Python en el navegador. </a:t>
            </a:r>
            <a:endParaRPr b="0" i="0" sz="32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rgbClr val="5F497A"/>
                </a:solidFill>
                <a:latin typeface="Arial"/>
                <a:ea typeface="Arial"/>
                <a:cs typeface="Arial"/>
                <a:sym typeface="Arial"/>
              </a:rPr>
              <a:t>Entre sus ventajas no requiere configuración, Da acceso gratuito a GPUs y permite compartir contenido fácilmente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L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Se aplica para diversas tareas como de aprendizaje automático, análisis de datos y educación.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Ver más: </a:t>
            </a:r>
            <a:r>
              <a:rPr b="0" i="0" lang="es-CL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https://colab.research.google.com/notebooks/welcome.ipynb?hl=es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84" name="Google Shape;184;p17"/>
          <p:cNvSpPr txBox="1"/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L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¿Dónde practicaremos Python?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2182723" y="3527802"/>
            <a:ext cx="15621000" cy="3722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L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Otras Aplicaciones como alternativa: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»"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Descargar Python: </a:t>
            </a:r>
            <a:r>
              <a:rPr b="0" i="0" lang="es-CL" sz="3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https://www.python.org/downloads/</a:t>
            </a:r>
            <a:b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»"/>
            </a:pPr>
            <a: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Descargar Visual Studio Code: </a:t>
            </a:r>
            <a:r>
              <a:rPr b="0" i="0" lang="es-CL" sz="3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https://code.visualstudio.com/</a:t>
            </a:r>
            <a:br>
              <a:rPr b="0" i="0" lang="es-CL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